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0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yARHdb7ez8J6zx1JfR8FlE/Al1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AA36B8B-0F77-4403-AE03-08B3AB1D6F78}">
  <a:tblStyle styleId="{AAA36B8B-0F77-4403-AE03-08B3AB1D6F7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58" autoAdjust="0"/>
  </p:normalViewPr>
  <p:slideViewPr>
    <p:cSldViewPr snapToGrid="0">
      <p:cViewPr>
        <p:scale>
          <a:sx n="80" d="100"/>
          <a:sy n="80" d="100"/>
        </p:scale>
        <p:origin x="96" y="270"/>
      </p:cViewPr>
      <p:guideLst>
        <p:guide orient="horz" pos="2160"/>
        <p:guide pos="39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865224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" name="Google Shape;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ctrTitle"/>
          </p:nvPr>
        </p:nvSpPr>
        <p:spPr>
          <a:xfrm>
            <a:off x="1127448" y="1772816"/>
            <a:ext cx="10153127" cy="1418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4D80"/>
              </a:buClr>
              <a:buSzPts val="4400"/>
              <a:buFont typeface="Calibri"/>
              <a:buNone/>
              <a:defRPr sz="4400" u="none" cap="small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ubTitle" idx="1"/>
          </p:nvPr>
        </p:nvSpPr>
        <p:spPr>
          <a:xfrm>
            <a:off x="1828800" y="3404592"/>
            <a:ext cx="8534400" cy="744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2E75B6"/>
              </a:buClr>
              <a:buSzPts val="3200"/>
              <a:buNone/>
              <a:defRPr sz="3200">
                <a:solidFill>
                  <a:srgbClr val="2E75B6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11712624" y="6381328"/>
            <a:ext cx="4385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ftr" idx="11"/>
          </p:nvPr>
        </p:nvSpPr>
        <p:spPr>
          <a:xfrm>
            <a:off x="3983766" y="6381329"/>
            <a:ext cx="46335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>
          <a:blip r:embed="rId2">
            <a:alphaModFix amt="19000"/>
          </a:blip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82651" y="713141"/>
            <a:ext cx="11966011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004D8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82651" y="1371332"/>
            <a:ext cx="10972800" cy="4306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2E75B6"/>
              </a:buClr>
              <a:buSzPts val="1800"/>
              <a:buChar char="✔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2E75B6"/>
              </a:buClr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2E75B6"/>
              </a:buClr>
              <a:buSzPts val="1800"/>
              <a:buChar char="▪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2E75B6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2E75B6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567608" y="6381329"/>
            <a:ext cx="46335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11712624" y="6381328"/>
            <a:ext cx="4385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/>
          <p:nvPr/>
        </p:nvSpPr>
        <p:spPr>
          <a:xfrm>
            <a:off x="3332" y="0"/>
            <a:ext cx="12192000" cy="635124"/>
          </a:xfrm>
          <a:prstGeom prst="rect">
            <a:avLst/>
          </a:prstGeom>
          <a:gradFill>
            <a:gsLst>
              <a:gs pos="0">
                <a:srgbClr val="01C1FC"/>
              </a:gs>
              <a:gs pos="20000">
                <a:srgbClr val="593192"/>
              </a:gs>
              <a:gs pos="33000">
                <a:srgbClr val="2B7CCB"/>
              </a:gs>
              <a:gs pos="100000">
                <a:schemeClr val="lt1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5"/>
          <p:cNvSpPr txBox="1">
            <a:spLocks noGrp="1"/>
          </p:cNvSpPr>
          <p:nvPr>
            <p:ph type="title"/>
          </p:nvPr>
        </p:nvSpPr>
        <p:spPr>
          <a:xfrm>
            <a:off x="82651" y="713141"/>
            <a:ext cx="11966011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004D80"/>
              </a:buClr>
              <a:buSzPts val="2800"/>
              <a:buFont typeface="Calibri"/>
              <a:buNone/>
              <a:defRPr sz="2800" b="0" i="0" u="none" strike="noStrike" cap="none">
                <a:solidFill>
                  <a:srgbClr val="004D8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1"/>
          </p:nvPr>
        </p:nvSpPr>
        <p:spPr>
          <a:xfrm>
            <a:off x="82651" y="1371332"/>
            <a:ext cx="10972800" cy="4306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rgbClr val="2E75B6"/>
              </a:buClr>
              <a:buSzPts val="2000"/>
              <a:buFont typeface="Noto Sans Symbols"/>
              <a:buChar char="✔"/>
              <a:defRPr sz="2000" b="0" i="0" u="none" strike="noStrike" cap="none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rgbClr val="2E75B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rgbClr val="2E75B6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rgbClr val="2E75B6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2E75B6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11712624" y="6381328"/>
            <a:ext cx="4385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17365D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ftr" idx="11"/>
          </p:nvPr>
        </p:nvSpPr>
        <p:spPr>
          <a:xfrm>
            <a:off x="2567608" y="6381329"/>
            <a:ext cx="46335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61" y="35412"/>
            <a:ext cx="837910" cy="542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76520" y="6406502"/>
            <a:ext cx="876688" cy="347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5" descr="Workshop on H2020 Marie Sklodowska-Curie Individual Actions (MSCA-IF)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" y="6309319"/>
            <a:ext cx="555264" cy="537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5"/>
          <p:cNvPicPr preferRelativeResize="0"/>
          <p:nvPr/>
        </p:nvPicPr>
        <p:blipFill rotWithShape="1">
          <a:blip r:embed="rId7">
            <a:alphaModFix/>
          </a:blip>
          <a:srcRect l="-1" r="-219"/>
          <a:stretch/>
        </p:blipFill>
        <p:spPr>
          <a:xfrm>
            <a:off x="9192344" y="-1"/>
            <a:ext cx="2958795" cy="61381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1019436" y="1716830"/>
            <a:ext cx="10153127" cy="2376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4D80"/>
              </a:buClr>
              <a:buSzPts val="4400"/>
              <a:buFont typeface="Calibri"/>
              <a:buNone/>
            </a:pPr>
            <a:br>
              <a:rPr lang="it-IT"/>
            </a:br>
            <a:r>
              <a:rPr lang="it-IT" sz="6000"/>
              <a:t>inspire</a:t>
            </a:r>
            <a:r>
              <a:rPr lang="it-IT" sz="4800"/>
              <a:t> Mid Term Meeting</a:t>
            </a:r>
            <a:br>
              <a:rPr lang="it-IT"/>
            </a:br>
            <a:endParaRPr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1828800" y="3404592"/>
            <a:ext cx="8534400" cy="2376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4D80"/>
              </a:buClr>
              <a:buSzPts val="4400"/>
              <a:buNone/>
            </a:pPr>
            <a:r>
              <a:rPr lang="it-IT" sz="4400" cap="small">
                <a:solidFill>
                  <a:srgbClr val="004D80"/>
                </a:solidFill>
                <a:latin typeface="Calibri"/>
                <a:ea typeface="Calibri"/>
                <a:cs typeface="Calibri"/>
                <a:sym typeface="Calibri"/>
              </a:rPr>
              <a:t>March, 21 &amp; 22, 2022</a:t>
            </a:r>
            <a:endParaRPr/>
          </a:p>
          <a:p>
            <a:pPr marL="0" lvl="0" indent="0" algn="ctr" rtl="0">
              <a:spcBef>
                <a:spcPts val="720"/>
              </a:spcBef>
              <a:spcAft>
                <a:spcPts val="0"/>
              </a:spcAft>
              <a:buClr>
                <a:srgbClr val="2E75B6"/>
              </a:buClr>
              <a:buSzPts val="3600"/>
              <a:buNone/>
            </a:pP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880"/>
              </a:spcBef>
              <a:spcAft>
                <a:spcPts val="0"/>
              </a:spcAft>
              <a:buClr>
                <a:srgbClr val="004D80"/>
              </a:buClr>
              <a:buSzPts val="4400"/>
              <a:buNone/>
            </a:pPr>
            <a:r>
              <a:rPr lang="it-IT" sz="4400" b="1" cap="small">
                <a:solidFill>
                  <a:srgbClr val="004D80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1" cap="small">
              <a:solidFill>
                <a:srgbClr val="004D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1828800" y="4797152"/>
            <a:ext cx="8534400" cy="744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2E75B6"/>
              </a:buClr>
              <a:buSzPts val="3200"/>
              <a:buFont typeface="Noto Sans Symbols"/>
              <a:buNone/>
            </a:pPr>
            <a:r>
              <a:rPr lang="it-IT" sz="3200" b="0" i="0" u="none" strike="noStrike" cap="none">
                <a:solidFill>
                  <a:srgbClr val="2E75B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200" b="0" i="0" u="none" strike="noStrike" cap="non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"/>
          <p:cNvSpPr txBox="1">
            <a:spLocks noGrp="1"/>
          </p:cNvSpPr>
          <p:nvPr>
            <p:ph type="body" idx="1"/>
          </p:nvPr>
        </p:nvSpPr>
        <p:spPr>
          <a:xfrm>
            <a:off x="191344" y="970268"/>
            <a:ext cx="11918005" cy="5236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15900" algn="l" rtl="0">
              <a:spcBef>
                <a:spcPts val="0"/>
              </a:spcBef>
              <a:spcAft>
                <a:spcPts val="0"/>
              </a:spcAft>
              <a:buClr>
                <a:srgbClr val="2E75B6"/>
              </a:buClr>
              <a:buSzPts val="2000"/>
              <a:buNone/>
            </a:pPr>
            <a:endParaRPr dirty="0"/>
          </a:p>
        </p:txBody>
      </p:sp>
      <p:sp>
        <p:nvSpPr>
          <p:cNvPr id="41" name="Google Shape;41;p2"/>
          <p:cNvSpPr txBox="1">
            <a:spLocks noGrp="1"/>
          </p:cNvSpPr>
          <p:nvPr>
            <p:ph type="ftr" idx="11"/>
          </p:nvPr>
        </p:nvSpPr>
        <p:spPr>
          <a:xfrm>
            <a:off x="2567608" y="6381329"/>
            <a:ext cx="46335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INSPIRE – Mid Term Meeting- March 21st &amp; 22nd 2022</a:t>
            </a: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sldNum" idx="12"/>
          </p:nvPr>
        </p:nvSpPr>
        <p:spPr>
          <a:xfrm>
            <a:off x="11712624" y="6381328"/>
            <a:ext cx="4385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  <p:graphicFrame>
        <p:nvGraphicFramePr>
          <p:cNvPr id="43" name="Google Shape;43;p2"/>
          <p:cNvGraphicFramePr/>
          <p:nvPr>
            <p:extLst>
              <p:ext uri="{D42A27DB-BD31-4B8C-83A1-F6EECF244321}">
                <p14:modId xmlns:p14="http://schemas.microsoft.com/office/powerpoint/2010/main" val="2704996328"/>
              </p:ext>
            </p:extLst>
          </p:nvPr>
        </p:nvGraphicFramePr>
        <p:xfrm>
          <a:off x="165302" y="747130"/>
          <a:ext cx="12026698" cy="5423684"/>
        </p:xfrm>
        <a:graphic>
          <a:graphicData uri="http://schemas.openxmlformats.org/drawingml/2006/table">
            <a:tbl>
              <a:tblPr firstRow="1" bandRow="1">
                <a:noFill/>
                <a:tableStyleId>{AAA36B8B-0F77-4403-AE03-08B3AB1D6F78}</a:tableStyleId>
              </a:tblPr>
              <a:tblGrid>
                <a:gridCol w="1510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15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201"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Agenda - Day #1- March 21, 2022</a:t>
                      </a:r>
                      <a:endParaRPr sz="24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78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9:30-9:35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Introduction</a:t>
                      </a:r>
                      <a:r>
                        <a:rPr lang="it-IT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i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 introduction on the purpose of the meeting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 Project </a:t>
                      </a:r>
                      <a:r>
                        <a:rPr lang="it-IT" sz="16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Officer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/ Project Coordinator</a:t>
                      </a: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78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9:35-10:05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Tour de </a:t>
                      </a:r>
                      <a:r>
                        <a:rPr lang="it-IT" sz="1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table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scientists-in-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charge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briefly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their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team and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describe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their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role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within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the network.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Introduction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of the Partner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Organisati</a:t>
                      </a:r>
                      <a:r>
                        <a:rPr lang="it-IT" sz="16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ons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Scientists-in-</a:t>
                      </a:r>
                      <a:r>
                        <a:rPr lang="it-IT" sz="16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charge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/ Partner </a:t>
                      </a:r>
                      <a:r>
                        <a:rPr lang="it-IT" sz="16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Organisations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78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10:05-10:25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P.O. </a:t>
                      </a:r>
                      <a:r>
                        <a:rPr lang="it-IT" sz="1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presentation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presentation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on the monitoring of project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implementation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reporting and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purpose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of the mid-term check</a:t>
                      </a:r>
                      <a:endParaRPr sz="1600"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/>
                        <a:t>REA Project Officer 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02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10:25-11:25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Coordinator's</a:t>
                      </a: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report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Presentation of the Network and the progress </a:t>
                      </a:r>
                      <a:r>
                        <a:rPr lang="it-IT" sz="16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covering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/>
                        <a:t>Recruitment report;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/>
                        <a:t>Deliverables;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/>
                        <a:t>Milestones;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 err="1"/>
                        <a:t>Ethical</a:t>
                      </a:r>
                      <a:r>
                        <a:rPr lang="it-IT" sz="1600" i="1" dirty="0"/>
                        <a:t> </a:t>
                      </a:r>
                      <a:r>
                        <a:rPr lang="it-IT" sz="1600" i="1" dirty="0" err="1"/>
                        <a:t>issues</a:t>
                      </a:r>
                      <a:r>
                        <a:rPr lang="it-IT" sz="1600" i="1" dirty="0"/>
                        <a:t>,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/>
                        <a:t>Management meetings (activities of the Supervisory board, etc.);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/>
                        <a:t>Financial </a:t>
                      </a:r>
                      <a:r>
                        <a:rPr lang="it-IT" sz="1600" i="1" dirty="0" err="1"/>
                        <a:t>aspects</a:t>
                      </a:r>
                      <a:r>
                        <a:rPr lang="it-IT" sz="1600" i="1" dirty="0"/>
                        <a:t> (</a:t>
                      </a:r>
                      <a:r>
                        <a:rPr lang="it-IT" sz="1600" i="1" dirty="0" err="1"/>
                        <a:t>if</a:t>
                      </a:r>
                      <a:r>
                        <a:rPr lang="it-IT" sz="1600" i="1" dirty="0"/>
                        <a:t> </a:t>
                      </a:r>
                      <a:r>
                        <a:rPr lang="it-IT" sz="1600" i="1" dirty="0" err="1"/>
                        <a:t>necessary</a:t>
                      </a:r>
                      <a:r>
                        <a:rPr lang="it-IT" sz="1600" i="1" dirty="0"/>
                        <a:t>);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Critical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implementation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risks and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mitigation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actions;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Any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proposed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re-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orientations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of the networks’ activities; </a:t>
                      </a:r>
                      <a:endParaRPr dirty="0"/>
                    </a:p>
                    <a:p>
                      <a:pPr marL="285750" marR="0" lvl="0" indent="-28575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Document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management and Open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Data,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if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applicable</a:t>
                      </a:r>
                      <a:endParaRPr sz="1600"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 Coordinator</a:t>
                      </a: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121">
                <a:tc>
                  <a:txBody>
                    <a:bodyPr/>
                    <a:lstStyle/>
                    <a:p>
                      <a:pPr marL="0" lvl="0" indent="0" algn="l" defTabSz="720000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11:25-11:45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180000" marR="0" lvl="0" indent="0" algn="ctr" defTabSz="7200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rPr lang="it-IT" sz="1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Coffee Break</a:t>
                      </a:r>
                      <a:endParaRPr sz="1600" b="1" i="0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72000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3691693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 txBox="1">
            <a:spLocks noGrp="1"/>
          </p:cNvSpPr>
          <p:nvPr>
            <p:ph type="body" idx="1"/>
          </p:nvPr>
        </p:nvSpPr>
        <p:spPr>
          <a:xfrm>
            <a:off x="191344" y="970268"/>
            <a:ext cx="11918005" cy="5236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15900" algn="l" rtl="0">
              <a:spcBef>
                <a:spcPts val="0"/>
              </a:spcBef>
              <a:spcAft>
                <a:spcPts val="0"/>
              </a:spcAft>
              <a:buClr>
                <a:srgbClr val="2E75B6"/>
              </a:buClr>
              <a:buSzPts val="2000"/>
              <a:buNone/>
            </a:pPr>
            <a:endParaRPr/>
          </a:p>
        </p:txBody>
      </p:sp>
      <p:sp>
        <p:nvSpPr>
          <p:cNvPr id="49" name="Google Shape;49;p3"/>
          <p:cNvSpPr txBox="1">
            <a:spLocks noGrp="1"/>
          </p:cNvSpPr>
          <p:nvPr>
            <p:ph type="ftr" idx="11"/>
          </p:nvPr>
        </p:nvSpPr>
        <p:spPr>
          <a:xfrm>
            <a:off x="2567608" y="6381329"/>
            <a:ext cx="46335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INSPIRE – Mid Term Meeting- March 21st &amp; 22nd 2022</a:t>
            </a:r>
            <a:endParaRPr/>
          </a:p>
        </p:txBody>
      </p:sp>
      <p:sp>
        <p:nvSpPr>
          <p:cNvPr id="50" name="Google Shape;50;p3"/>
          <p:cNvSpPr txBox="1">
            <a:spLocks noGrp="1"/>
          </p:cNvSpPr>
          <p:nvPr>
            <p:ph type="sldNum" idx="12"/>
          </p:nvPr>
        </p:nvSpPr>
        <p:spPr>
          <a:xfrm>
            <a:off x="11712624" y="6381328"/>
            <a:ext cx="4385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  <p:graphicFrame>
        <p:nvGraphicFramePr>
          <p:cNvPr id="51" name="Google Shape;51;p3"/>
          <p:cNvGraphicFramePr/>
          <p:nvPr>
            <p:extLst>
              <p:ext uri="{D42A27DB-BD31-4B8C-83A1-F6EECF244321}">
                <p14:modId xmlns:p14="http://schemas.microsoft.com/office/powerpoint/2010/main" val="653030043"/>
              </p:ext>
            </p:extLst>
          </p:nvPr>
        </p:nvGraphicFramePr>
        <p:xfrm>
          <a:off x="137000" y="704156"/>
          <a:ext cx="11918000" cy="5449688"/>
        </p:xfrm>
        <a:graphic>
          <a:graphicData uri="http://schemas.openxmlformats.org/drawingml/2006/table">
            <a:tbl>
              <a:tblPr firstRow="1" bandRow="1">
                <a:noFill/>
                <a:tableStyleId>{AAA36B8B-0F77-4403-AE03-08B3AB1D6F78}</a:tableStyleId>
              </a:tblPr>
              <a:tblGrid>
                <a:gridCol w="165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5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6037"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Agenda - Day #1- March 21, 2022</a:t>
                      </a:r>
                      <a:endParaRPr sz="24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0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11:45-13:00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Fellows' </a:t>
                      </a:r>
                      <a:r>
                        <a:rPr lang="it-IT" sz="1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individual</a:t>
                      </a: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presentation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Fellow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funded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by the project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will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herself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himself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background and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her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individual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project (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foreseen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training,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secondments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etc.). Scientific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results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are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expected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 the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presentations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this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stage of the project (5’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each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Fellows</a:t>
                      </a: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70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13:00-14:00</a:t>
                      </a:r>
                      <a:endParaRPr sz="16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/>
                        <a:t>Lunch break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41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  <a:sym typeface="Calibri"/>
                        </a:rPr>
                        <a:t>14:00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-15:00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Restricted session with the Fellows </a:t>
                      </a:r>
                      <a:endParaRPr sz="16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/>
                        <a:t>Fellows and P.O.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68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15:00-15:15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Restricted session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Meeting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between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Coordinator and Project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Officer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to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discuss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any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issue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dirty="0"/>
                        <a:t>REA Project </a:t>
                      </a:r>
                      <a:r>
                        <a:rPr lang="it-IT" sz="1600" dirty="0" err="1"/>
                        <a:t>Officer</a:t>
                      </a:r>
                      <a:r>
                        <a:rPr lang="it-IT" sz="1600" dirty="0"/>
                        <a:t> and 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Project Coordinator</a:t>
                      </a: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7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15:15-15:20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Introduction</a:t>
                      </a:r>
                      <a:r>
                        <a:rPr lang="it-IT" sz="1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of the US Partner </a:t>
                      </a:r>
                      <a:r>
                        <a:rPr lang="it-IT" sz="1600" b="1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Organisation</a:t>
                      </a:r>
                      <a:r>
                        <a:rPr lang="it-IT" sz="1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UC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will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their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research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team and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describe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their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role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600" b="0" i="1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within</a:t>
                      </a:r>
                      <a:r>
                        <a:rPr lang="it-IT" sz="1600" b="0" i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the network. </a:t>
                      </a:r>
                      <a:endParaRPr sz="1600" b="0" i="1" u="none" strike="noStrike" cap="none" dirty="0">
                        <a:solidFill>
                          <a:schemeClr val="dk1"/>
                        </a:solidFill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dirty="0"/>
                        <a:t>UC</a:t>
                      </a: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232853480"/>
                  </a:ext>
                </a:extLst>
              </a:tr>
              <a:tr h="1381448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15:20–16:00</a:t>
                      </a:r>
                      <a:endParaRPr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Feedback and open </a:t>
                      </a:r>
                      <a:r>
                        <a:rPr lang="it-IT" sz="16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discussion</a:t>
                      </a: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Feedback from the REA Project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Officer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on the output of the network so far, on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possible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training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areas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for future exploitation or the impact on fellows' future careers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development</a:t>
                      </a:r>
                      <a:endParaRPr sz="1600" i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dirty="0"/>
                        <a:t>Meeting </a:t>
                      </a:r>
                      <a:r>
                        <a:rPr lang="it-IT" sz="1600" b="1" dirty="0" err="1"/>
                        <a:t>closure</a:t>
                      </a:r>
                      <a:endParaRPr sz="16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P.O. / </a:t>
                      </a:r>
                      <a:r>
                        <a:rPr lang="it-IT" sz="160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</a:t>
                      </a: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"/>
          <p:cNvSpPr txBox="1">
            <a:spLocks noGrp="1"/>
          </p:cNvSpPr>
          <p:nvPr>
            <p:ph type="body" idx="1"/>
          </p:nvPr>
        </p:nvSpPr>
        <p:spPr>
          <a:xfrm>
            <a:off x="191344" y="970268"/>
            <a:ext cx="11918005" cy="5236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215900" algn="l" rtl="0">
              <a:spcBef>
                <a:spcPts val="0"/>
              </a:spcBef>
              <a:spcAft>
                <a:spcPts val="0"/>
              </a:spcAft>
              <a:buClr>
                <a:srgbClr val="2E75B6"/>
              </a:buClr>
              <a:buSzPts val="2000"/>
              <a:buNone/>
            </a:pPr>
            <a:endParaRPr/>
          </a:p>
        </p:txBody>
      </p:sp>
      <p:sp>
        <p:nvSpPr>
          <p:cNvPr id="57" name="Google Shape;57;p4"/>
          <p:cNvSpPr txBox="1">
            <a:spLocks noGrp="1"/>
          </p:cNvSpPr>
          <p:nvPr>
            <p:ph type="ftr" idx="11"/>
          </p:nvPr>
        </p:nvSpPr>
        <p:spPr>
          <a:xfrm>
            <a:off x="2567608" y="6381329"/>
            <a:ext cx="4633543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INSPIRE – Mid Term Meeting- March 21st &amp; 22nd 2022</a:t>
            </a:r>
            <a:endParaRPr/>
          </a:p>
        </p:txBody>
      </p:sp>
      <p:sp>
        <p:nvSpPr>
          <p:cNvPr id="58" name="Google Shape;58;p4"/>
          <p:cNvSpPr txBox="1">
            <a:spLocks noGrp="1"/>
          </p:cNvSpPr>
          <p:nvPr>
            <p:ph type="sldNum" idx="12"/>
          </p:nvPr>
        </p:nvSpPr>
        <p:spPr>
          <a:xfrm>
            <a:off x="11712624" y="6381328"/>
            <a:ext cx="43851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  <p:graphicFrame>
        <p:nvGraphicFramePr>
          <p:cNvPr id="59" name="Google Shape;59;p4"/>
          <p:cNvGraphicFramePr/>
          <p:nvPr>
            <p:extLst>
              <p:ext uri="{D42A27DB-BD31-4B8C-83A1-F6EECF244321}">
                <p14:modId xmlns:p14="http://schemas.microsoft.com/office/powerpoint/2010/main" val="1788116801"/>
              </p:ext>
            </p:extLst>
          </p:nvPr>
        </p:nvGraphicFramePr>
        <p:xfrm>
          <a:off x="204716" y="795346"/>
          <a:ext cx="11795940" cy="4525531"/>
        </p:xfrm>
        <a:graphic>
          <a:graphicData uri="http://schemas.openxmlformats.org/drawingml/2006/table">
            <a:tbl>
              <a:tblPr firstRow="1" bandRow="1">
                <a:noFill/>
                <a:tableStyleId>{AAA36B8B-0F77-4403-AE03-08B3AB1D6F78}</a:tableStyleId>
              </a:tblPr>
              <a:tblGrid>
                <a:gridCol w="1639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5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8203"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Agenda - </a:t>
                      </a:r>
                      <a:r>
                        <a:rPr lang="it-IT" sz="24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Day</a:t>
                      </a:r>
                      <a:r>
                        <a:rPr lang="it-IT" sz="24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#2- March 22, 2022</a:t>
                      </a:r>
                      <a:endParaRPr sz="24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5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/>
                        <a:t>14:00-16:30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Fellows' individual presentation</a:t>
                      </a:r>
                      <a:r>
                        <a:rPr lang="en-US" sz="16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en-US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Fellow will present his/her individual research project and scientific results, if any 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(8’+2’ each Q/A)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 err="1"/>
                        <a:t>Fellows</a:t>
                      </a:r>
                      <a:endParaRPr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72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/>
                        <a:t>16:30-16:45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6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cs typeface="Calibri"/>
                          <a:sym typeface="Arial"/>
                        </a:rPr>
                        <a:t>Coffee Break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75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/>
                        <a:t>16:45-17:00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Secondment</a:t>
                      </a:r>
                      <a:r>
                        <a:rPr lang="it-IT" sz="1600" b="1" i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plan</a:t>
                      </a:r>
                      <a:r>
                        <a:rPr lang="it-IT" sz="1600" i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revision</a:t>
                      </a:r>
                      <a:r>
                        <a:rPr lang="it-IT" sz="1600" i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of the </a:t>
                      </a:r>
                      <a:r>
                        <a:rPr lang="it-IT" sz="1600" i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table</a:t>
                      </a:r>
                      <a:endParaRPr sz="1600" i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rPr lang="it-IT" sz="1600" dirty="0"/>
                        <a:t>Scientists-in-</a:t>
                      </a:r>
                      <a:r>
                        <a:rPr lang="it-IT" sz="1600" dirty="0" err="1"/>
                        <a:t>charge</a:t>
                      </a:r>
                      <a:r>
                        <a:rPr lang="it-IT" sz="1600" dirty="0"/>
                        <a:t> / Partner </a:t>
                      </a:r>
                      <a:r>
                        <a:rPr lang="it-IT" sz="1600" dirty="0" err="1"/>
                        <a:t>Organisations</a:t>
                      </a:r>
                      <a:r>
                        <a:rPr lang="it-IT" sz="1600" dirty="0"/>
                        <a:t> / Fellows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75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/>
                        <a:t>17:00-17:15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dirty="0"/>
                        <a:t>Training activities</a:t>
                      </a:r>
                      <a:r>
                        <a:rPr lang="it-IT" sz="1600" i="0" dirty="0"/>
                        <a:t>: </a:t>
                      </a:r>
                      <a:r>
                        <a:rPr lang="it-IT" sz="1600" i="1" dirty="0"/>
                        <a:t>news on the </a:t>
                      </a:r>
                      <a:r>
                        <a:rPr lang="it-IT" sz="1600" i="1" dirty="0" err="1"/>
                        <a:t>upcoming</a:t>
                      </a:r>
                      <a:r>
                        <a:rPr lang="it-IT" sz="1600" i="1" dirty="0"/>
                        <a:t> </a:t>
                      </a:r>
                      <a:r>
                        <a:rPr lang="it-IT" sz="1600" i="1" dirty="0" err="1"/>
                        <a:t>courses</a:t>
                      </a:r>
                      <a:r>
                        <a:rPr lang="it-IT" sz="1600" i="1" dirty="0"/>
                        <a:t> and </a:t>
                      </a:r>
                      <a:r>
                        <a:rPr lang="it-IT" sz="1600" i="1" dirty="0" err="1"/>
                        <a:t>worshops</a:t>
                      </a:r>
                      <a:r>
                        <a:rPr lang="it-IT" sz="1600" i="1" dirty="0"/>
                        <a:t> and </a:t>
                      </a:r>
                      <a:r>
                        <a:rPr lang="it-IT" sz="1600" i="1" dirty="0" err="1"/>
                        <a:t>updating</a:t>
                      </a:r>
                      <a:r>
                        <a:rPr lang="it-IT" sz="1600" i="1" dirty="0"/>
                        <a:t> of the </a:t>
                      </a:r>
                      <a:r>
                        <a:rPr lang="it-IT" sz="1600" i="1" dirty="0" err="1"/>
                        <a:t>scheduled</a:t>
                      </a:r>
                      <a:r>
                        <a:rPr lang="it-IT" sz="1600" i="1" dirty="0"/>
                        <a:t> training events </a:t>
                      </a:r>
                      <a:endParaRPr sz="1600" i="1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/>
                        <a:t>Scientists-in-</a:t>
                      </a:r>
                      <a:r>
                        <a:rPr lang="it-IT" sz="1600" dirty="0" err="1"/>
                        <a:t>charge</a:t>
                      </a:r>
                      <a:r>
                        <a:rPr lang="it-IT" sz="1600" dirty="0"/>
                        <a:t> / Partner </a:t>
                      </a:r>
                      <a:r>
                        <a:rPr lang="it-IT" sz="1600" dirty="0" err="1"/>
                        <a:t>Organisations</a:t>
                      </a:r>
                      <a:r>
                        <a:rPr lang="it-IT" sz="1600" dirty="0"/>
                        <a:t>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968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/>
                        <a:t>17:15-17:45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dirty="0"/>
                        <a:t>AOB and meeting </a:t>
                      </a:r>
                      <a:r>
                        <a:rPr lang="it-IT" sz="1600" b="1" i="0"/>
                        <a:t>closure</a:t>
                      </a:r>
                      <a:endParaRPr sz="1600" b="1" i="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dirty="0" err="1"/>
                        <a:t>All</a:t>
                      </a:r>
                      <a:endParaRPr sz="16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83137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455</Words>
  <Application>Microsoft Office PowerPoint</Application>
  <PresentationFormat>Widescreen</PresentationFormat>
  <Paragraphs>69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Noto Sans Symbols</vt:lpstr>
      <vt:lpstr>Personalizza struttura</vt:lpstr>
      <vt:lpstr> inspire Mid Term Meeting 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inspire Mid Term Meeting </dc:title>
  <dc:creator>l a</dc:creator>
  <cp:lastModifiedBy>Ilaria Giorgi</cp:lastModifiedBy>
  <cp:revision>11</cp:revision>
  <dcterms:created xsi:type="dcterms:W3CDTF">2013-05-15T14:32:10Z</dcterms:created>
  <dcterms:modified xsi:type="dcterms:W3CDTF">2022-02-24T11:26:46Z</dcterms:modified>
</cp:coreProperties>
</file>